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5203" autoAdjust="0"/>
  </p:normalViewPr>
  <p:slideViewPr>
    <p:cSldViewPr snapToGrid="0">
      <p:cViewPr>
        <p:scale>
          <a:sx n="100" d="100"/>
          <a:sy n="100" d="100"/>
        </p:scale>
        <p:origin x="-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60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6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531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080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7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628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613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347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99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11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35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78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938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86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04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42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1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188F70-EE0F-4685-856B-82D9B2E45C99}" type="datetimeFigureOut">
              <a:rPr lang="ru-RU" smtClean="0"/>
              <a:t>11.04.2025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F17C67B-E56D-4B08-9332-EE142A5599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90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671693"/>
          </a:xfrm>
        </p:spPr>
        <p:txBody>
          <a:bodyPr>
            <a:normAutofit/>
          </a:bodyPr>
          <a:lstStyle/>
          <a:p>
            <a:r>
              <a:rPr lang="ru-RU" b="1" dirty="0" smtClean="0"/>
              <a:t>Краткая презентация образовательной программы дошкольного образования МБДОУ «Детский сад №77 комбинированного вида» Вахитовского района г. Казани 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216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075" y="523488"/>
            <a:ext cx="10868025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	</a:t>
            </a:r>
            <a:r>
              <a:rPr lang="ru-RU" sz="1400" dirty="0" smtClean="0"/>
              <a:t>ребёнок обладает начальными знаниями о природном и социальном мире, в котором он живет: элементарными представлениями из области естествознания, математики, истории, искусства и спорта, информатики и инженерии и тому подобное; о себе, собственной принадлежности и принадлежности других людей к определенному полу; составе семьи, родственных отношениях и взаимосвязях, семейных традициях; об обществе, его национально-культурных ценностях; государстве и принадлежности к нему;</a:t>
            </a:r>
          </a:p>
          <a:p>
            <a:r>
              <a:rPr lang="ru-RU" sz="1400" dirty="0" smtClean="0"/>
              <a:t>	ребёнок проявляет любознательность, активно задает вопросы взрослым и сверстникам; интересуется субъективно новым и неизвестным в окружающем мире; способен самостоятельно придумывать объяснения явлениям природы и поступкам людей; склонен наблюдать, экспериментировать; строить смысловую картину окружающей реальности, использует основные культурные способы деятельности;</a:t>
            </a:r>
          </a:p>
          <a:p>
            <a:r>
              <a:rPr lang="ru-RU" sz="1400" dirty="0" smtClean="0"/>
              <a:t>	ребёнок имеет представление о жизни людей в России, имеет некоторые представления о важных исторических событиях Отечества; имеет представление о многообразии стран и народов мира;</a:t>
            </a:r>
          </a:p>
          <a:p>
            <a:r>
              <a:rPr lang="ru-RU" sz="1400" dirty="0" smtClean="0"/>
              <a:t>	ребёнок способен применять в жизненных и игровых ситуациях знания о количестве, форме, величине предметов, пространстве и времени, умения считать, измерять, сравнивать, вычислять и тому подобное;</a:t>
            </a:r>
          </a:p>
          <a:p>
            <a:r>
              <a:rPr lang="ru-RU" sz="1400" dirty="0" smtClean="0"/>
              <a:t>	ребёнок имеет разнообразные познавательные умения: определяет противоречия, формулирует задачу исследования, использует разные способы и средства проверки предположений: сравнение с эталонами, классификацию, систематизацию, некоторые цифровые средства и другое;</a:t>
            </a:r>
          </a:p>
          <a:p>
            <a:r>
              <a:rPr lang="ru-RU" sz="1400" dirty="0" smtClean="0"/>
              <a:t>	ребёнок имеет представление о некоторых наиболее ярких представителях живой природы России и планеты, их отличительных признаках, среде обитания, потребностях живой природы, росте и развитии живых существ; свойствах неживой природы, сезонных изменениях в природе, наблюдает за погодой, живыми объектами, имеет сформированный познавательный интерес к природе, осознанно соблюдает правила поведения в природе, знает способы охраны природы, демонстрирует заботливое отношение к ней;</a:t>
            </a:r>
          </a:p>
          <a:p>
            <a:r>
              <a:rPr lang="ru-RU" sz="1400" dirty="0" smtClean="0"/>
              <a:t>	ребёнок способен воспринимать и понимать произведения различных видов искусства, имеет предпочтения в области музыкальной, изобразительной, театрализованной деятельности;</a:t>
            </a:r>
          </a:p>
          <a:p>
            <a:r>
              <a:rPr lang="ru-RU" sz="1400" dirty="0" smtClean="0"/>
              <a:t>	ребёнок выражает интерес к культурным традициям народа в процессе знакомства с различными видами и жанрами искусства; обладает начальными знаниями об искусстве;</a:t>
            </a:r>
          </a:p>
          <a:p>
            <a:r>
              <a:rPr lang="ru-RU" sz="1400" dirty="0" smtClean="0"/>
              <a:t>	ребёнок владеет умениями, навыками и средствами художественной выразительности в различных видах деятельности и искусства; использует различные технические приемы в свободной художественной </a:t>
            </a:r>
            <a:r>
              <a:rPr lang="ru-RU" sz="1600" dirty="0" smtClean="0"/>
              <a:t>деятельности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9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5825" y="1486823"/>
            <a:ext cx="10972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	ребёнок участвует в создании индивидуальных и коллективных творческих работ, тематических композиций к праздничным утренникам и развлечениям, художественных проектах;</a:t>
            </a:r>
          </a:p>
          <a:p>
            <a:r>
              <a:rPr lang="ru-RU" dirty="0" smtClean="0"/>
              <a:t>	ребёнок самостоятельно выбирает технику и выразительные средства для наиболее точной передачи образа и своего замысла, способен создавать сложные объекты и композиции, преобразовывать и использовать с учётом игровой ситуации; ребёнок владеет разными формами и видами игры, различает условную и реальную ситуации, предлагает и объясняет замысел игры, комбинирует сюжеты на основе реальных, вымышленных событий, выполняет несколько ролей в одной игре, подбирает разные средства для создания игровых образов, согласовывает свои интересы с интересами партнеров по игре, управляет персонажами в режиссерской игре;</a:t>
            </a:r>
          </a:p>
          <a:p>
            <a:r>
              <a:rPr lang="ru-RU" dirty="0" smtClean="0"/>
              <a:t>	ребёнок проявляет интерес к игровому экспериментированию с предметами, к развивающим и познавательным играм, в играх с готовым содержанием и правилами может объяснить содержание и правила игры другим детям, в совместной игре следит за точным выполнением правил всеми участниками;</a:t>
            </a:r>
          </a:p>
          <a:p>
            <a:r>
              <a:rPr lang="ru-RU" dirty="0" smtClean="0"/>
              <a:t>	ребёнок способен планировать свои действия, направленные на достижение конкретной цели; демонстрирует сформированные предпосылки к учебной деятельности и элементы готовности к школьному обучению.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7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51" y="772582"/>
            <a:ext cx="10944224" cy="1303867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СОДЕРЖАТЕЛЬНЫЙ </a:t>
            </a:r>
            <a:r>
              <a:rPr lang="ru-RU" sz="3200" b="1" dirty="0"/>
              <a:t>РАЗДЕЛ</a:t>
            </a:r>
            <a:br>
              <a:rPr lang="ru-RU" sz="3200" b="1" dirty="0"/>
            </a:br>
            <a:r>
              <a:rPr lang="ru-RU" sz="3600" dirty="0"/>
              <a:t>(включает  «Программу воспитания ДОУ»)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ЦЕЛЬ: Создание условий </a:t>
            </a:r>
            <a:r>
              <a:rPr lang="ru-RU" dirty="0" smtClean="0"/>
              <a:t>для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47" y="2634419"/>
            <a:ext cx="7067550" cy="354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49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02" y="705907"/>
            <a:ext cx="9601196" cy="1084793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Образовательная </a:t>
            </a:r>
            <a:r>
              <a:rPr lang="ru-RU" sz="2800" b="1" dirty="0"/>
              <a:t>область </a:t>
            </a:r>
            <a:br>
              <a:rPr lang="ru-RU" sz="2800" b="1" dirty="0"/>
            </a:br>
            <a:r>
              <a:rPr lang="ru-RU" sz="2800" b="1" dirty="0"/>
              <a:t>«Социально-коммуникативное развитие</a:t>
            </a:r>
            <a:r>
              <a:rPr lang="ru-RU" sz="2800" b="1" dirty="0" smtClean="0"/>
              <a:t>»</a:t>
            </a:r>
            <a:br>
              <a:rPr lang="ru-RU" sz="2800" b="1" dirty="0" smtClean="0"/>
            </a:br>
            <a:r>
              <a:rPr lang="ru-RU" sz="3200" b="1" dirty="0" smtClean="0"/>
              <a:t> </a:t>
            </a:r>
            <a:r>
              <a:rPr lang="ru-RU" sz="2400" b="1" dirty="0"/>
              <a:t>направлена на:</a:t>
            </a:r>
            <a:br>
              <a:rPr lang="ru-RU" sz="2400" b="1" dirty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725" y="2175931"/>
            <a:ext cx="10972799" cy="404389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	усвоение и присвоение норм, правил поведения и </a:t>
            </a:r>
            <a:r>
              <a:rPr lang="ru-RU" dirty="0" err="1"/>
              <a:t>моральнонравственных</a:t>
            </a:r>
            <a:r>
              <a:rPr lang="ru-RU" dirty="0"/>
              <a:t> ценностей, принятых в российском обществе;</a:t>
            </a:r>
          </a:p>
          <a:p>
            <a:r>
              <a:rPr lang="ru-RU" dirty="0"/>
              <a:t>	развитие общения ребёнка со взрослыми и сверстниками, формирование готовности к совместной деятельности и сотрудничеству;</a:t>
            </a:r>
          </a:p>
          <a:p>
            <a:r>
              <a:rPr lang="ru-RU" dirty="0"/>
              <a:t>	формирование у ребенка основ гражданственности и патриотизма, уважительного отношения и чувства принадлежности к своей семье, сообществу детей и взрослых в ДОУ, региону проживания и стране в целом;</a:t>
            </a:r>
          </a:p>
          <a:p>
            <a:r>
              <a:rPr lang="ru-RU" dirty="0"/>
              <a:t>	развитие эмоциональной отзывчивости и сопереживания, социального и эмоционального интеллекта, воспитание гуманных чувств и отношений;</a:t>
            </a:r>
          </a:p>
          <a:p>
            <a:r>
              <a:rPr lang="ru-RU" dirty="0"/>
              <a:t>	развитие самостоятельности и инициативности, планирования и регуляции ребенком собственных действий;</a:t>
            </a:r>
          </a:p>
          <a:p>
            <a:r>
              <a:rPr lang="ru-RU" dirty="0"/>
              <a:t>	формирование позитивных установок к различным видам труда и творчества;</a:t>
            </a:r>
          </a:p>
          <a:p>
            <a:r>
              <a:rPr lang="ru-RU" dirty="0"/>
              <a:t>	формирование основ социальной навигации и безопасного поведения в быту и природе, социуме и </a:t>
            </a:r>
            <a:r>
              <a:rPr lang="ru-RU" dirty="0" err="1"/>
              <a:t>медиапространстве</a:t>
            </a:r>
            <a:r>
              <a:rPr lang="ru-RU" dirty="0"/>
              <a:t> ( цифровой среде 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45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8776" y="648757"/>
            <a:ext cx="10277473" cy="1303867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Образовательная </a:t>
            </a:r>
            <a:r>
              <a:rPr lang="ru-RU" sz="3200" b="1" dirty="0"/>
              <a:t>область </a:t>
            </a:r>
            <a:br>
              <a:rPr lang="ru-RU" sz="3200" b="1" dirty="0"/>
            </a:br>
            <a:r>
              <a:rPr lang="ru-RU" sz="3200" b="1" dirty="0"/>
              <a:t>«Познавательное развитие детей»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800" b="1" dirty="0" smtClean="0"/>
              <a:t>направлена </a:t>
            </a:r>
            <a:r>
              <a:rPr lang="ru-RU" sz="2800" b="1" dirty="0"/>
              <a:t>на:</a:t>
            </a:r>
            <a:br>
              <a:rPr lang="ru-RU" sz="2800" b="1" dirty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175" y="2109256"/>
            <a:ext cx="10929935" cy="406294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	развитие любознательности, интереса и мотивации к познавательной деятельности;</a:t>
            </a:r>
          </a:p>
          <a:p>
            <a:pPr marL="0" indent="0">
              <a:buNone/>
            </a:pPr>
            <a:r>
              <a:rPr lang="ru-RU" dirty="0"/>
              <a:t>	освоение сенсорных эталонов и перцептивных (обследовательских) действий, развитие поисковых исследовательских умений, мыслительных операций, воображения и способности к творческому преобразованию объектов познания, становление сознания;</a:t>
            </a:r>
          </a:p>
          <a:p>
            <a:pPr marL="0" indent="0">
              <a:buNone/>
            </a:pPr>
            <a:r>
              <a:rPr lang="ru-RU" dirty="0"/>
              <a:t>	формирование целостной картины мира, представлений об объектах окружающего мира, их свойствах и отношениях;</a:t>
            </a:r>
          </a:p>
          <a:p>
            <a:pPr marL="0" indent="0">
              <a:buNone/>
            </a:pPr>
            <a:r>
              <a:rPr lang="ru-RU" dirty="0"/>
              <a:t>	формирование основ экологической культуры, знаний об особенностях и многообразии природы Родного края и различных континентов, о взаимосвязях внутри природных сообществ и роли человека в природе, правилах поведения в природной среде, воспитание гуманного отношения к природе;</a:t>
            </a:r>
          </a:p>
          <a:p>
            <a:pPr marL="0" indent="0">
              <a:buNone/>
            </a:pPr>
            <a:r>
              <a:rPr lang="ru-RU" dirty="0"/>
              <a:t>	формирование представлений о себе и ближайшем социальном окружении, </a:t>
            </a:r>
            <a:r>
              <a:rPr lang="ru-RU" dirty="0" err="1"/>
              <a:t>культурноисторических</a:t>
            </a:r>
            <a:r>
              <a:rPr lang="ru-RU" dirty="0"/>
              <a:t> событиях, традициях и социокультурных ценностях малой родины и исторических Отечества, многообразии стран и народов мира;</a:t>
            </a:r>
          </a:p>
          <a:p>
            <a:pPr marL="0" indent="0">
              <a:buNone/>
            </a:pPr>
            <a:r>
              <a:rPr lang="ru-RU" dirty="0"/>
              <a:t>	формирование представлений о количестве, числе, счете, величине, геометрических фигурах, пространстве, времени, математических зависимостях и отношениях этих категорий, овладение логико-математическими способами их познания;</a:t>
            </a:r>
          </a:p>
          <a:p>
            <a:r>
              <a:rPr lang="ru-RU" dirty="0"/>
              <a:t>	формирование представлений о цифровых средствах познания окружающего мира, способах их безопасного использования.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288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312" y="686858"/>
            <a:ext cx="10948988" cy="980018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Образовательная область «Речевое развитие»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800" b="1" dirty="0" smtClean="0"/>
              <a:t>включает: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724" y="2328332"/>
            <a:ext cx="10177459" cy="33189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	владение речью как средством коммуникации, познания и самовыражения;</a:t>
            </a:r>
          </a:p>
          <a:p>
            <a:pPr marL="0" indent="0">
              <a:buNone/>
            </a:pPr>
            <a:r>
              <a:rPr lang="ru-RU" dirty="0"/>
              <a:t>	формирование правильного звукопроизношения;</a:t>
            </a:r>
          </a:p>
          <a:p>
            <a:pPr marL="0" indent="0">
              <a:buNone/>
            </a:pPr>
            <a:r>
              <a:rPr lang="ru-RU" dirty="0"/>
              <a:t>	развитие звуковой и интонационной культуры речи;</a:t>
            </a:r>
          </a:p>
          <a:p>
            <a:pPr marL="0" indent="0">
              <a:buNone/>
            </a:pPr>
            <a:r>
              <a:rPr lang="ru-RU" dirty="0"/>
              <a:t>	развитие фонематического слуха; обогащение активного и пассивного словарного запаса;</a:t>
            </a:r>
          </a:p>
          <a:p>
            <a:pPr marL="0" indent="0">
              <a:buNone/>
            </a:pPr>
            <a:r>
              <a:rPr lang="ru-RU" dirty="0"/>
              <a:t>	развитие грамматически правильной и связной речи </a:t>
            </a:r>
          </a:p>
          <a:p>
            <a:pPr marL="0" indent="0">
              <a:buNone/>
            </a:pPr>
            <a:r>
              <a:rPr lang="ru-RU" dirty="0"/>
              <a:t>( диалогической и монологической);</a:t>
            </a:r>
          </a:p>
          <a:p>
            <a:pPr marL="0" indent="0">
              <a:buNone/>
            </a:pPr>
            <a:r>
              <a:rPr lang="ru-RU" dirty="0"/>
              <a:t>	ознакомление с литературными произведениями различных жанров (фольклор, художественная и познавательная литература), формирование их осмысленного восприятия;</a:t>
            </a:r>
          </a:p>
          <a:p>
            <a:pPr marL="0" indent="0">
              <a:buNone/>
            </a:pPr>
            <a:r>
              <a:rPr lang="ru-RU" dirty="0"/>
              <a:t>	развитие речевого творчества;</a:t>
            </a:r>
          </a:p>
          <a:p>
            <a:pPr marL="0" indent="0">
              <a:buNone/>
            </a:pPr>
            <a:r>
              <a:rPr lang="ru-RU" dirty="0"/>
              <a:t>	формирование предпосылок к обучению грамоте.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776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52" y="639232"/>
            <a:ext cx="10934698" cy="130386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Образовательная </a:t>
            </a:r>
            <a:r>
              <a:rPr lang="ru-RU" sz="3600" b="1" dirty="0"/>
              <a:t>область </a:t>
            </a:r>
            <a:br>
              <a:rPr lang="ru-RU" sz="3600" b="1" dirty="0"/>
            </a:br>
            <a:r>
              <a:rPr lang="ru-RU" sz="3600" b="1" dirty="0"/>
              <a:t>«Художественно-эстетическое развитие»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100" b="1" dirty="0" smtClean="0"/>
              <a:t>предполагает</a:t>
            </a:r>
            <a:r>
              <a:rPr lang="ru-RU" sz="3100" b="1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574" y="2128306"/>
            <a:ext cx="10810875" cy="402484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	развитие предпосылок ценностно-смыслового восприятия и понимания мира природы и произведений искусства (словесного, музыкального, изобразительного);</a:t>
            </a:r>
          </a:p>
          <a:p>
            <a:pPr marL="0" indent="0">
              <a:buNone/>
            </a:pPr>
            <a:r>
              <a:rPr lang="ru-RU" dirty="0"/>
              <a:t>	становление эстетического и эмоционально-нравственного отношения к окружающему миру, воспитание эстетического вкуса;</a:t>
            </a:r>
          </a:p>
          <a:p>
            <a:pPr marL="0" indent="0">
              <a:buNone/>
            </a:pPr>
            <a:r>
              <a:rPr lang="ru-RU" dirty="0"/>
              <a:t>	формирование элементарных представлений о видах искусства (музыка, живопись, театр, народное искусство и другое);</a:t>
            </a:r>
          </a:p>
          <a:p>
            <a:pPr marL="0" indent="0">
              <a:buNone/>
            </a:pPr>
            <a:r>
              <a:rPr lang="ru-RU" dirty="0"/>
              <a:t>	формирование художественных умений и навыков в разных видах деятельности (рисовании, лепке, аппликации, художественном конструировании, пении, игре на детских музыкальных инструментах, музыкально-ритмических движениях, словесном творчестве и другое);</a:t>
            </a:r>
          </a:p>
          <a:p>
            <a:pPr marL="0" indent="0">
              <a:buNone/>
            </a:pPr>
            <a:r>
              <a:rPr lang="ru-RU" dirty="0"/>
              <a:t>	освоение разнообразных средств художественной выразительности в различных видах искусства;</a:t>
            </a:r>
          </a:p>
          <a:p>
            <a:pPr marL="0" indent="0">
              <a:buNone/>
            </a:pPr>
            <a:r>
              <a:rPr lang="ru-RU" dirty="0"/>
              <a:t>	реализацию художественно-творческих способностей ребенка в повседневной жизни и различных видах досуговой деятельности (праздники, развлечения и другое);</a:t>
            </a:r>
          </a:p>
          <a:p>
            <a:pPr marL="0" indent="0">
              <a:buNone/>
            </a:pPr>
            <a:r>
              <a:rPr lang="ru-RU" dirty="0"/>
              <a:t>	развитие и поддержку самостоятельной творческой деятельности детей (изобразительной, конструктивной, музыкальной, художественно-речевой, театрализованной и т.д.)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2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6" y="639232"/>
            <a:ext cx="10858498" cy="130386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Образовательная </a:t>
            </a:r>
            <a:r>
              <a:rPr lang="ru-RU" sz="3600" b="1" dirty="0"/>
              <a:t>область </a:t>
            </a:r>
            <a:br>
              <a:rPr lang="ru-RU" sz="3600" b="1" dirty="0"/>
            </a:br>
            <a:r>
              <a:rPr lang="ru-RU" sz="3600" b="1" dirty="0"/>
              <a:t>«Физическое развитие»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предусматривает</a:t>
            </a:r>
            <a:r>
              <a:rPr lang="ru-RU" sz="3100" b="1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2556931"/>
            <a:ext cx="10753724" cy="351049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	приобретение ребенком двигательного опыта в различных видах деятельности детей, развитие психофизических качеств (быстрота, сила, ловкость, </a:t>
            </a:r>
          </a:p>
          <a:p>
            <a:r>
              <a:rPr lang="ru-RU" dirty="0"/>
              <a:t>выносливость, гибкость), координационных способностей, крупных групп мышц и мелкой моторики;</a:t>
            </a:r>
          </a:p>
          <a:p>
            <a:r>
              <a:rPr lang="ru-RU" dirty="0"/>
              <a:t>	формирование опорно-двигательного аппарата, развитие равновесия, глазомера, ориентировки в пространстве;</a:t>
            </a:r>
          </a:p>
          <a:p>
            <a:r>
              <a:rPr lang="ru-RU" dirty="0"/>
              <a:t>	овладение основными движениями (метание, ползание, лазанье, ходьба, бег, прыжки);</a:t>
            </a:r>
          </a:p>
          <a:p>
            <a:r>
              <a:rPr lang="ru-RU" dirty="0"/>
              <a:t>	обучение </a:t>
            </a:r>
            <a:r>
              <a:rPr lang="ru-RU" dirty="0" err="1"/>
              <a:t>общеразвивающимупражнениям</a:t>
            </a:r>
            <a:r>
              <a:rPr lang="ru-RU" dirty="0"/>
              <a:t>, музыкально-ритмическим движениям, подвижным играм, спортивным упражнениям и элементам спортивных игр (баскетбол, футбол, хоккей, бадминтон, настольный теннис, городки, кегли и другое);</a:t>
            </a:r>
          </a:p>
          <a:p>
            <a:r>
              <a:rPr lang="ru-RU" dirty="0"/>
              <a:t>	воспитание нравственно-волевых качеств (воля, смелость, выдержка и другое);</a:t>
            </a:r>
          </a:p>
          <a:p>
            <a:r>
              <a:rPr lang="ru-RU" dirty="0"/>
              <a:t>	воспитание интереса к различным видам спорта и чувства гордости за выдающиеся достижения российских спортсменов;</a:t>
            </a:r>
          </a:p>
          <a:p>
            <a:r>
              <a:rPr lang="ru-RU" dirty="0"/>
              <a:t>	приобщение к здоровому образу жизни и активному отдыху, 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бережного отношения к своему здоровью и здоровью окружающих.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58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2" y="610658"/>
            <a:ext cx="9601196" cy="7133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Рабочая программа воспитания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275" y="1909232"/>
            <a:ext cx="10725150" cy="416771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Общая цель воспитания в ДОУ - личностное развитие каждого ребёнка с учётом его индивидуальности и создание условий для позитивной социализации детей на основе традиционных ценностей российского общества, что предполагает:</a:t>
            </a:r>
          </a:p>
          <a:p>
            <a:r>
              <a:rPr lang="ru-RU" dirty="0"/>
              <a:t>	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</a:p>
          <a:p>
            <a:r>
              <a:rPr lang="ru-RU" dirty="0"/>
              <a:t>	формирование ценностного отношения к окружающему миру (природному и социокультурному) , другим людям, самому себе;</a:t>
            </a:r>
          </a:p>
          <a:p>
            <a:r>
              <a:rPr lang="ru-RU" dirty="0"/>
              <a:t>	становление первичного опыта деятельности и поведения в соответствии с традиционными ценностями, принятыми в обществе нормами и правилами.</a:t>
            </a:r>
          </a:p>
          <a:p>
            <a:r>
              <a:rPr lang="ru-RU" dirty="0"/>
              <a:t>Общие задачи воспитания в ДОУ:</a:t>
            </a:r>
          </a:p>
          <a:p>
            <a:r>
              <a:rPr lang="ru-RU" dirty="0"/>
              <a:t>	содействовать развитию личности, основанному на принятых в обществе представлениях о добре и зле, должном и недопустимом;</a:t>
            </a:r>
          </a:p>
          <a:p>
            <a:r>
              <a:rPr lang="ru-RU" dirty="0"/>
              <a:t>	способствовать становлению нравственности, основанной на духовных отечественных традициях, внутренней установке личности поступать согласно своей совести;</a:t>
            </a:r>
          </a:p>
          <a:p>
            <a:r>
              <a:rPr lang="ru-RU" dirty="0"/>
              <a:t>	создавать условия для развития и реализации личностного потенциала ребёнка, его готовности к творческому самовыражению и саморазвитию, самовоспитанию;</a:t>
            </a:r>
          </a:p>
          <a:p>
            <a:r>
              <a:rPr lang="ru-RU" dirty="0"/>
              <a:t>	осуществлять поддержку позитивной социализации ребёнка посредством проектирования и принятия уклада, воспитывающей среды, создания воспитывающих общностей.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889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0" y="915194"/>
            <a:ext cx="7106642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7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95401" y="505615"/>
            <a:ext cx="9601196" cy="936820"/>
          </a:xfrm>
        </p:spPr>
        <p:txBody>
          <a:bodyPr>
            <a:noAutofit/>
          </a:bodyPr>
          <a:lstStyle/>
          <a:p>
            <a:r>
              <a:rPr lang="ru-RU" sz="2400" b="1" dirty="0"/>
              <a:t>Образовательная программа дошкольного образования ДОУ регламентируется следующими   нормативными документами</a:t>
            </a:r>
            <a:r>
              <a:rPr lang="ru-RU" sz="2800" dirty="0"/>
              <a:t>: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8186" y="1442435"/>
            <a:ext cx="10985679" cy="4882165"/>
          </a:xfrm>
        </p:spPr>
        <p:txBody>
          <a:bodyPr>
            <a:normAutofit fontScale="47500" lnSpcReduction="20000"/>
          </a:bodyPr>
          <a:lstStyle/>
          <a:p>
            <a:pPr lvl="0" fontAlgn="base"/>
            <a:r>
              <a:rPr lang="ru-RU" dirty="0"/>
              <a:t>Федеральный закон от 29.12.2012 № 273-ФЗ «Об образовании в Российской Федерации» (в актуальной редакции); </a:t>
            </a:r>
          </a:p>
          <a:p>
            <a:pPr lvl="0" fontAlgn="base"/>
            <a:r>
              <a:rPr lang="ru-RU" dirty="0"/>
              <a:t>Федеральный государственный образовательный стандарт дошкольного образования (Утвержден приказом Министерства образования и науки Российской Федерации от 17 октября 2013г. №1155) ;</a:t>
            </a:r>
          </a:p>
          <a:p>
            <a:pPr lvl="0" fontAlgn="base"/>
            <a:r>
              <a:rPr lang="ru-RU" dirty="0"/>
              <a:t>ФОП ДО (Приказ Министерства просвещения Российской Федерации от 25.11.2022 №1028 «Об утверждении федеральной образовательной программы дошкольного образования» (</a:t>
            </a:r>
            <a:r>
              <a:rPr lang="ru-RU" dirty="0" err="1"/>
              <a:t>Зарегистрированв</a:t>
            </a:r>
            <a:r>
              <a:rPr lang="ru-RU" dirty="0"/>
              <a:t> Министерстве юстиции РФ 28.12.2022 №71847) ;</a:t>
            </a:r>
          </a:p>
          <a:p>
            <a:pPr lvl="0" fontAlgn="base"/>
            <a:r>
              <a:rPr lang="ru-RU" dirty="0"/>
              <a:t>Комментарии к ФГОС дошкольного образования </a:t>
            </a:r>
            <a:r>
              <a:rPr lang="ru-RU" dirty="0" err="1"/>
              <a:t>Минобрнауки</a:t>
            </a:r>
            <a:r>
              <a:rPr lang="ru-RU" dirty="0"/>
              <a:t> России  Департамента общего образования от 28 февраля 2014 года №08-249;</a:t>
            </a:r>
          </a:p>
          <a:p>
            <a:pPr lvl="0" fontAlgn="base"/>
            <a:r>
              <a:rPr lang="ru-RU" dirty="0"/>
              <a:t>Приказ Министерства просвещения РФ от 31 июля 2020 г. №373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 (Зарегистрирован 31.08.2020 №59599) ;</a:t>
            </a:r>
          </a:p>
          <a:p>
            <a:pPr lvl="0" fontAlgn="base"/>
            <a:r>
              <a:rPr lang="ru-RU" dirty="0"/>
              <a:t>Постановление Правительства РФ от 15 сентября 2020г. №1441 «Об утверждении Правил оказания платных образовательных услуг»;</a:t>
            </a:r>
          </a:p>
          <a:p>
            <a:pPr lvl="0" fontAlgn="base"/>
            <a:r>
              <a:rPr lang="ru-RU" dirty="0"/>
              <a:t>Постановление Главного государственного санитарного врача Российской Федерации от 28.09.2020 №28 «Об утверждении санитарных правил СП 2.4.3648 – 20 «</a:t>
            </a:r>
            <a:r>
              <a:rPr lang="ru-RU" dirty="0" err="1"/>
              <a:t>Санитарно</a:t>
            </a:r>
            <a:r>
              <a:rPr lang="ru-RU" dirty="0"/>
              <a:t> – эпидемиологические требования к организациям </a:t>
            </a:r>
          </a:p>
          <a:p>
            <a:r>
              <a:rPr lang="ru-RU" dirty="0"/>
              <a:t>воспитания и обучения, отдыха и оздоровления детей и молодежи» (Зарегистрирован 18.12.2020  № 61573) ;</a:t>
            </a:r>
          </a:p>
          <a:p>
            <a:pPr lvl="0" fontAlgn="base"/>
            <a:r>
              <a:rPr lang="ru-RU" dirty="0"/>
              <a:t>Постановление Главного государственного санитарного врача Российской Федерации от 28.01.2021 №2 «Об утверждении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обитания» (Зарегистрирован 29.01.2021 №62296) ;</a:t>
            </a:r>
          </a:p>
          <a:p>
            <a:r>
              <a:rPr lang="ru-RU" dirty="0"/>
              <a:t>Закон Республики Татарстан «Об образовании» от 22.07.2013г. N 68-ЗРТ (принят Государственным советом РТ 28.06.2013г., в актуальной редакции);</a:t>
            </a:r>
          </a:p>
          <a:p>
            <a:pPr lvl="0" fontAlgn="base"/>
            <a:r>
              <a:rPr lang="ru-RU" dirty="0"/>
              <a:t>Закон Республики Татарстан «О государственных языках Республики Татарстан и других языках в Республике Татарстан (с изменениями на 24.03.2022) ;</a:t>
            </a:r>
          </a:p>
          <a:p>
            <a:pPr lvl="0" fontAlgn="base"/>
            <a:r>
              <a:rPr lang="ru-RU" dirty="0"/>
              <a:t>Региональная образовательная программа дошкольного образования </a:t>
            </a:r>
            <a:r>
              <a:rPr lang="ru-RU" b="1" dirty="0"/>
              <a:t>«</a:t>
            </a:r>
            <a:r>
              <a:rPr lang="ru-RU" dirty="0" err="1"/>
              <a:t>Сөенеч</a:t>
            </a:r>
            <a:r>
              <a:rPr lang="ru-RU" dirty="0"/>
              <a:t> - Радость познания», </a:t>
            </a:r>
            <a:r>
              <a:rPr lang="ru-RU" dirty="0" err="1"/>
              <a:t>Шаехова</a:t>
            </a:r>
            <a:r>
              <a:rPr lang="ru-RU" dirty="0"/>
              <a:t> Р.К., </a:t>
            </a:r>
          </a:p>
          <a:p>
            <a:r>
              <a:rPr lang="ru-RU" dirty="0"/>
              <a:t>2016 г</a:t>
            </a:r>
            <a:r>
              <a:rPr lang="ru-RU" dirty="0" smtClean="0"/>
              <a:t>;</a:t>
            </a:r>
          </a:p>
          <a:p>
            <a:r>
              <a:rPr lang="ru-RU" dirty="0" smtClean="0"/>
              <a:t>Уста детского сада</a:t>
            </a:r>
            <a:endParaRPr lang="ru-RU" dirty="0"/>
          </a:p>
          <a:p>
            <a:pPr lvl="0" fontAlgn="base"/>
            <a:endParaRPr lang="ru-RU" dirty="0"/>
          </a:p>
          <a:p>
            <a:pPr lvl="0" fontAlgn="base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60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66852" y="2477557"/>
            <a:ext cx="9601196" cy="1303867"/>
          </a:xfrm>
        </p:spPr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2314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990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Цель Программы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480732"/>
            <a:ext cx="9601196" cy="331893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</a:t>
            </a:r>
            <a:r>
              <a:rPr lang="ru-RU" dirty="0" err="1"/>
              <a:t>взаимоуважениеисторическая</a:t>
            </a:r>
            <a:r>
              <a:rPr lang="ru-RU" dirty="0"/>
              <a:t> память и преемственность поколений, единство народов России. Основ государственной политики по сохранению и укреплению традиционных российских духовно-нравственных ценностей, утвержденных Указом Президента Российской Федерации от 9 </a:t>
            </a:r>
            <a:r>
              <a:rPr lang="ru-RU" dirty="0" smtClean="0"/>
              <a:t>ноября 2022 </a:t>
            </a:r>
            <a:r>
              <a:rPr lang="ru-RU" dirty="0"/>
              <a:t>г. N 809 (Собрание законодательства Российской Федерации, 2022, N 46, ст. 7977).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80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477307"/>
            <a:ext cx="9601196" cy="72284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826" y="1200150"/>
            <a:ext cx="11020424" cy="495300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dirty="0"/>
              <a:t>1</a:t>
            </a:r>
            <a:r>
              <a:rPr lang="ru-RU" sz="2800" dirty="0"/>
              <a:t>)	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2800" dirty="0"/>
              <a:t>2)	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sz="2800" dirty="0"/>
              <a:t>3)	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sz="2800" dirty="0"/>
              <a:t>4)	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здоровья), с учетом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sz="2800" dirty="0"/>
              <a:t>5)	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ребёнка, как субъекта отношений с самим собой, другими детьми, взрослыми и миром;</a:t>
            </a:r>
          </a:p>
          <a:p>
            <a:pPr algn="just"/>
            <a:r>
              <a:rPr lang="ru-RU" sz="2800" dirty="0"/>
              <a:t>6)	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правил, и норм поведения в интересах человека, семьи, общества;</a:t>
            </a:r>
          </a:p>
          <a:p>
            <a:pPr algn="just"/>
            <a:r>
              <a:rPr lang="ru-RU" sz="2800" dirty="0"/>
              <a:t>7)	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</a:t>
            </a:r>
          </a:p>
          <a:p>
            <a:pPr algn="just"/>
            <a:r>
              <a:rPr lang="ru-RU" sz="2800" dirty="0"/>
              <a:t>8)	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/>
            <a:r>
              <a:rPr lang="ru-RU" sz="2800" dirty="0"/>
              <a:t>9)	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algn="just"/>
            <a:r>
              <a:rPr lang="ru-RU" sz="2800" dirty="0"/>
              <a:t>10)	обеспечение преемственности целей, задач и содержания дошкольного общего и начального общего образования;</a:t>
            </a:r>
          </a:p>
          <a:p>
            <a:pPr algn="just"/>
            <a:r>
              <a:rPr lang="ru-RU" sz="2800" dirty="0"/>
              <a:t>11)	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1677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39233"/>
            <a:ext cx="9601196" cy="970492"/>
          </a:xfrm>
        </p:spPr>
        <p:txBody>
          <a:bodyPr>
            <a:noAutofit/>
          </a:bodyPr>
          <a:lstStyle/>
          <a:p>
            <a:r>
              <a:rPr lang="ru-RU" sz="3600" b="1" dirty="0"/>
              <a:t>Принципы и подходы к формированию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49" y="2395007"/>
            <a:ext cx="10858500" cy="331893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	поддержка разнообразия детства; </a:t>
            </a:r>
          </a:p>
          <a:p>
            <a:r>
              <a:rPr lang="ru-RU" dirty="0"/>
              <a:t>	сохранение уникальности и </a:t>
            </a:r>
            <a:r>
              <a:rPr lang="ru-RU" dirty="0" err="1"/>
              <a:t>самоценности</a:t>
            </a:r>
            <a:r>
              <a:rPr lang="ru-RU" dirty="0"/>
              <a:t> детства как важного этапа в общем развитии человека, </a:t>
            </a:r>
            <a:r>
              <a:rPr lang="ru-RU" dirty="0" err="1"/>
              <a:t>самоценность</a:t>
            </a:r>
            <a:r>
              <a:rPr lang="ru-RU" dirty="0"/>
              <a:t> детства понимание (рассмотрение) детства как периода жизни значимого самого по себе, без всяких условий; значимого тем, что происходит с ребенком сейчас, а не тем, что этот период есть период подготовки к следующему периоду;</a:t>
            </a:r>
          </a:p>
          <a:p>
            <a:r>
              <a:rPr lang="ru-RU" dirty="0"/>
              <a:t>	личностно-развивающий и гуманистический характер взаимодействия взрослых (родителей (законных представителей), педагогических и иных работников Организации) и детей;</a:t>
            </a:r>
          </a:p>
          <a:p>
            <a:r>
              <a:rPr lang="ru-RU" dirty="0"/>
              <a:t>	уважение личности ребенка;</a:t>
            </a:r>
          </a:p>
          <a:p>
            <a:r>
              <a:rPr lang="ru-RU" dirty="0"/>
              <a:t>	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</a:t>
            </a:r>
            <a:r>
              <a:rPr lang="ru-RU" dirty="0" err="1"/>
              <a:t>художественноэстетическое</a:t>
            </a:r>
            <a:r>
              <a:rPr lang="ru-RU" dirty="0"/>
              <a:t> развитие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74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6" y="620182"/>
            <a:ext cx="10829923" cy="9990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Образовательная программа состоит из двух частей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500" y="2452688"/>
            <a:ext cx="6819899" cy="368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077" y="667005"/>
            <a:ext cx="9601196" cy="1066546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Образовательная программа  включает три основных раздела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4951" y="2476328"/>
            <a:ext cx="9601196" cy="331893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pSp>
        <p:nvGrpSpPr>
          <p:cNvPr id="4" name="Group 4943"/>
          <p:cNvGrpSpPr/>
          <p:nvPr/>
        </p:nvGrpSpPr>
        <p:grpSpPr>
          <a:xfrm>
            <a:off x="2019302" y="2476328"/>
            <a:ext cx="9534520" cy="3413760"/>
            <a:chOff x="0" y="0"/>
            <a:chExt cx="6001513" cy="3413760"/>
          </a:xfrm>
        </p:grpSpPr>
        <p:sp>
          <p:nvSpPr>
            <p:cNvPr id="5" name="Shape 434"/>
            <p:cNvSpPr/>
            <p:nvPr/>
          </p:nvSpPr>
          <p:spPr>
            <a:xfrm>
              <a:off x="0" y="399288"/>
              <a:ext cx="6001513" cy="655320"/>
            </a:xfrm>
            <a:custGeom>
              <a:avLst/>
              <a:gdLst/>
              <a:ahLst/>
              <a:cxnLst/>
              <a:rect l="0" t="0" r="0" b="0"/>
              <a:pathLst>
                <a:path w="6001513" h="655320">
                  <a:moveTo>
                    <a:pt x="0" y="655320"/>
                  </a:moveTo>
                  <a:lnTo>
                    <a:pt x="6001513" y="655320"/>
                  </a:lnTo>
                  <a:lnTo>
                    <a:pt x="6001513" y="0"/>
                  </a:lnTo>
                  <a:lnTo>
                    <a:pt x="0" y="0"/>
                  </a:lnTo>
                  <a:close/>
                </a:path>
              </a:pathLst>
            </a:custGeom>
            <a:ln w="24384" cap="flat">
              <a:round/>
            </a:ln>
          </p:spPr>
          <p:style>
            <a:lnRef idx="1">
              <a:srgbClr val="0F6FC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6" name="Shape 435"/>
            <p:cNvSpPr/>
            <p:nvPr/>
          </p:nvSpPr>
          <p:spPr>
            <a:xfrm>
              <a:off x="286512" y="0"/>
              <a:ext cx="4200144" cy="765048"/>
            </a:xfrm>
            <a:custGeom>
              <a:avLst/>
              <a:gdLst/>
              <a:ahLst/>
              <a:cxnLst/>
              <a:rect l="0" t="0" r="0" b="0"/>
              <a:pathLst>
                <a:path w="4200144" h="765048">
                  <a:moveTo>
                    <a:pt x="127508" y="0"/>
                  </a:moveTo>
                  <a:lnTo>
                    <a:pt x="4072636" y="0"/>
                  </a:lnTo>
                  <a:cubicBezTo>
                    <a:pt x="4142994" y="0"/>
                    <a:pt x="4200144" y="57150"/>
                    <a:pt x="4200144" y="127508"/>
                  </a:cubicBezTo>
                  <a:lnTo>
                    <a:pt x="4200144" y="637540"/>
                  </a:lnTo>
                  <a:cubicBezTo>
                    <a:pt x="4200144" y="707898"/>
                    <a:pt x="4142994" y="765048"/>
                    <a:pt x="4072636" y="765048"/>
                  </a:cubicBezTo>
                  <a:lnTo>
                    <a:pt x="127508" y="765048"/>
                  </a:lnTo>
                  <a:cubicBezTo>
                    <a:pt x="57150" y="765048"/>
                    <a:pt x="0" y="707898"/>
                    <a:pt x="0" y="637540"/>
                  </a:cubicBezTo>
                  <a:lnTo>
                    <a:pt x="0" y="127508"/>
                  </a:lnTo>
                  <a:cubicBezTo>
                    <a:pt x="0" y="57150"/>
                    <a:pt x="57150" y="0"/>
                    <a:pt x="127508" y="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7" name="Shape 436"/>
            <p:cNvSpPr/>
            <p:nvPr/>
          </p:nvSpPr>
          <p:spPr>
            <a:xfrm>
              <a:off x="286512" y="0"/>
              <a:ext cx="4200144" cy="765048"/>
            </a:xfrm>
            <a:custGeom>
              <a:avLst/>
              <a:gdLst/>
              <a:ahLst/>
              <a:cxnLst/>
              <a:rect l="0" t="0" r="0" b="0"/>
              <a:pathLst>
                <a:path w="4200144" h="765048">
                  <a:moveTo>
                    <a:pt x="0" y="127508"/>
                  </a:moveTo>
                  <a:cubicBezTo>
                    <a:pt x="0" y="57150"/>
                    <a:pt x="57150" y="0"/>
                    <a:pt x="127508" y="0"/>
                  </a:cubicBezTo>
                  <a:lnTo>
                    <a:pt x="4072636" y="0"/>
                  </a:lnTo>
                  <a:cubicBezTo>
                    <a:pt x="4142994" y="0"/>
                    <a:pt x="4200144" y="57150"/>
                    <a:pt x="4200144" y="127508"/>
                  </a:cubicBezTo>
                  <a:lnTo>
                    <a:pt x="4200144" y="637540"/>
                  </a:lnTo>
                  <a:cubicBezTo>
                    <a:pt x="4200144" y="707898"/>
                    <a:pt x="4142994" y="765048"/>
                    <a:pt x="4072636" y="765048"/>
                  </a:cubicBezTo>
                  <a:lnTo>
                    <a:pt x="127508" y="765048"/>
                  </a:lnTo>
                  <a:cubicBezTo>
                    <a:pt x="57150" y="765048"/>
                    <a:pt x="0" y="707898"/>
                    <a:pt x="0" y="637540"/>
                  </a:cubicBezTo>
                  <a:close/>
                </a:path>
              </a:pathLst>
            </a:custGeom>
            <a:ln w="24384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Rectangle 437"/>
            <p:cNvSpPr/>
            <p:nvPr/>
          </p:nvSpPr>
          <p:spPr>
            <a:xfrm>
              <a:off x="483997" y="229803"/>
              <a:ext cx="2119899" cy="446366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2600">
                  <a:solidFill>
                    <a:srgbClr val="FFFFFF"/>
                  </a:solidFill>
                  <a:effectLst/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ЦЕЛЕВОЙ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Shape 439"/>
            <p:cNvSpPr/>
            <p:nvPr/>
          </p:nvSpPr>
          <p:spPr>
            <a:xfrm>
              <a:off x="0" y="1578864"/>
              <a:ext cx="6001513" cy="655320"/>
            </a:xfrm>
            <a:custGeom>
              <a:avLst/>
              <a:gdLst/>
              <a:ahLst/>
              <a:cxnLst/>
              <a:rect l="0" t="0" r="0" b="0"/>
              <a:pathLst>
                <a:path w="6001513" h="655320">
                  <a:moveTo>
                    <a:pt x="0" y="655320"/>
                  </a:moveTo>
                  <a:lnTo>
                    <a:pt x="6001513" y="655320"/>
                  </a:lnTo>
                  <a:lnTo>
                    <a:pt x="6001513" y="0"/>
                  </a:lnTo>
                  <a:lnTo>
                    <a:pt x="0" y="0"/>
                  </a:lnTo>
                  <a:close/>
                </a:path>
              </a:pathLst>
            </a:custGeom>
            <a:ln w="24384" cap="flat">
              <a:round/>
            </a:ln>
          </p:spPr>
          <p:style>
            <a:lnRef idx="1">
              <a:srgbClr val="0F6FC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Shape 440"/>
            <p:cNvSpPr/>
            <p:nvPr/>
          </p:nvSpPr>
          <p:spPr>
            <a:xfrm>
              <a:off x="301752" y="1194816"/>
              <a:ext cx="4200144" cy="768096"/>
            </a:xfrm>
            <a:custGeom>
              <a:avLst/>
              <a:gdLst/>
              <a:ahLst/>
              <a:cxnLst/>
              <a:rect l="0" t="0" r="0" b="0"/>
              <a:pathLst>
                <a:path w="4200144" h="768096">
                  <a:moveTo>
                    <a:pt x="128016" y="0"/>
                  </a:moveTo>
                  <a:lnTo>
                    <a:pt x="4072128" y="0"/>
                  </a:lnTo>
                  <a:cubicBezTo>
                    <a:pt x="4142867" y="0"/>
                    <a:pt x="4200144" y="57277"/>
                    <a:pt x="4200144" y="128016"/>
                  </a:cubicBezTo>
                  <a:lnTo>
                    <a:pt x="4200144" y="640080"/>
                  </a:lnTo>
                  <a:cubicBezTo>
                    <a:pt x="4200144" y="710819"/>
                    <a:pt x="4142867" y="768096"/>
                    <a:pt x="4072128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lnTo>
                    <a:pt x="0" y="128016"/>
                  </a:lnTo>
                  <a:cubicBezTo>
                    <a:pt x="0" y="57277"/>
                    <a:pt x="57277" y="0"/>
                    <a:pt x="128016" y="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1" name="Shape 441"/>
            <p:cNvSpPr/>
            <p:nvPr/>
          </p:nvSpPr>
          <p:spPr>
            <a:xfrm>
              <a:off x="301752" y="1194816"/>
              <a:ext cx="4200144" cy="768096"/>
            </a:xfrm>
            <a:custGeom>
              <a:avLst/>
              <a:gdLst/>
              <a:ahLst/>
              <a:cxnLst/>
              <a:rect l="0" t="0" r="0" b="0"/>
              <a:pathLst>
                <a:path w="4200144" h="768096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4072128" y="0"/>
                  </a:lnTo>
                  <a:cubicBezTo>
                    <a:pt x="4142867" y="0"/>
                    <a:pt x="4200144" y="57277"/>
                    <a:pt x="4200144" y="128016"/>
                  </a:cubicBezTo>
                  <a:lnTo>
                    <a:pt x="4200144" y="640080"/>
                  </a:lnTo>
                  <a:cubicBezTo>
                    <a:pt x="4200144" y="710819"/>
                    <a:pt x="4142867" y="768096"/>
                    <a:pt x="4072128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ln w="24384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" name="Rectangle 442"/>
            <p:cNvSpPr/>
            <p:nvPr/>
          </p:nvSpPr>
          <p:spPr>
            <a:xfrm>
              <a:off x="498094" y="1425025"/>
              <a:ext cx="4258624" cy="446779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2600">
                  <a:solidFill>
                    <a:srgbClr val="FFFFFF"/>
                  </a:solidFill>
                  <a:effectLst/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СОДЕРЖАТЕЛЬНЫЙ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Shape 444"/>
            <p:cNvSpPr/>
            <p:nvPr/>
          </p:nvSpPr>
          <p:spPr>
            <a:xfrm>
              <a:off x="0" y="2758440"/>
              <a:ext cx="6001513" cy="655320"/>
            </a:xfrm>
            <a:custGeom>
              <a:avLst/>
              <a:gdLst/>
              <a:ahLst/>
              <a:cxnLst/>
              <a:rect l="0" t="0" r="0" b="0"/>
              <a:pathLst>
                <a:path w="6001513" h="655320">
                  <a:moveTo>
                    <a:pt x="0" y="655320"/>
                  </a:moveTo>
                  <a:lnTo>
                    <a:pt x="6001513" y="655320"/>
                  </a:lnTo>
                  <a:lnTo>
                    <a:pt x="6001513" y="0"/>
                  </a:lnTo>
                  <a:lnTo>
                    <a:pt x="0" y="0"/>
                  </a:lnTo>
                  <a:close/>
                </a:path>
              </a:pathLst>
            </a:custGeom>
            <a:ln w="24384" cap="flat">
              <a:round/>
            </a:ln>
          </p:spPr>
          <p:style>
            <a:lnRef idx="1">
              <a:srgbClr val="0F6FC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Shape 445"/>
            <p:cNvSpPr/>
            <p:nvPr/>
          </p:nvSpPr>
          <p:spPr>
            <a:xfrm>
              <a:off x="301752" y="2374392"/>
              <a:ext cx="4200144" cy="765048"/>
            </a:xfrm>
            <a:custGeom>
              <a:avLst/>
              <a:gdLst/>
              <a:ahLst/>
              <a:cxnLst/>
              <a:rect l="0" t="0" r="0" b="0"/>
              <a:pathLst>
                <a:path w="4200144" h="765048">
                  <a:moveTo>
                    <a:pt x="127508" y="0"/>
                  </a:moveTo>
                  <a:lnTo>
                    <a:pt x="4072636" y="0"/>
                  </a:lnTo>
                  <a:cubicBezTo>
                    <a:pt x="4142994" y="0"/>
                    <a:pt x="4200144" y="57150"/>
                    <a:pt x="4200144" y="127508"/>
                  </a:cubicBezTo>
                  <a:lnTo>
                    <a:pt x="4200144" y="637540"/>
                  </a:lnTo>
                  <a:cubicBezTo>
                    <a:pt x="4200144" y="707898"/>
                    <a:pt x="4142994" y="765048"/>
                    <a:pt x="4072636" y="765048"/>
                  </a:cubicBezTo>
                  <a:lnTo>
                    <a:pt x="127508" y="765048"/>
                  </a:lnTo>
                  <a:cubicBezTo>
                    <a:pt x="57150" y="765048"/>
                    <a:pt x="0" y="707898"/>
                    <a:pt x="0" y="637540"/>
                  </a:cubicBezTo>
                  <a:lnTo>
                    <a:pt x="0" y="127508"/>
                  </a:lnTo>
                  <a:cubicBezTo>
                    <a:pt x="0" y="57150"/>
                    <a:pt x="57150" y="0"/>
                    <a:pt x="127508" y="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/>
            </a:lnRef>
            <a:fillRef idx="1">
              <a:srgbClr val="0F6FC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446"/>
            <p:cNvSpPr/>
            <p:nvPr/>
          </p:nvSpPr>
          <p:spPr>
            <a:xfrm>
              <a:off x="301752" y="2374392"/>
              <a:ext cx="4200144" cy="765048"/>
            </a:xfrm>
            <a:custGeom>
              <a:avLst/>
              <a:gdLst/>
              <a:ahLst/>
              <a:cxnLst/>
              <a:rect l="0" t="0" r="0" b="0"/>
              <a:pathLst>
                <a:path w="4200144" h="765048">
                  <a:moveTo>
                    <a:pt x="0" y="127508"/>
                  </a:moveTo>
                  <a:cubicBezTo>
                    <a:pt x="0" y="57150"/>
                    <a:pt x="57150" y="0"/>
                    <a:pt x="127508" y="0"/>
                  </a:cubicBezTo>
                  <a:lnTo>
                    <a:pt x="4072636" y="0"/>
                  </a:lnTo>
                  <a:cubicBezTo>
                    <a:pt x="4142994" y="0"/>
                    <a:pt x="4200144" y="57150"/>
                    <a:pt x="4200144" y="127508"/>
                  </a:cubicBezTo>
                  <a:lnTo>
                    <a:pt x="4200144" y="637540"/>
                  </a:lnTo>
                  <a:cubicBezTo>
                    <a:pt x="4200144" y="707898"/>
                    <a:pt x="4142994" y="765048"/>
                    <a:pt x="4072636" y="765048"/>
                  </a:cubicBezTo>
                  <a:lnTo>
                    <a:pt x="127508" y="765048"/>
                  </a:lnTo>
                  <a:cubicBezTo>
                    <a:pt x="57150" y="765048"/>
                    <a:pt x="0" y="707898"/>
                    <a:pt x="0" y="637540"/>
                  </a:cubicBezTo>
                  <a:close/>
                </a:path>
              </a:pathLst>
            </a:custGeom>
            <a:ln w="24384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Rectangle 447"/>
            <p:cNvSpPr/>
            <p:nvPr/>
          </p:nvSpPr>
          <p:spPr>
            <a:xfrm>
              <a:off x="498094" y="2604854"/>
              <a:ext cx="4769588" cy="446780"/>
            </a:xfrm>
            <a:prstGeom prst="rect">
              <a:avLst/>
            </a:prstGeom>
            <a:ln>
              <a:noFill/>
            </a:ln>
          </p:spPr>
          <p:txBody>
            <a:bodyPr lIns="0" tIns="0" rIns="0" bIns="0" rtlCol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ru-RU" sz="2600">
                  <a:solidFill>
                    <a:srgbClr val="FFFFFF"/>
                  </a:solidFill>
                  <a:effectLst/>
                  <a:latin typeface="Constantia" panose="02030602050306030303" pitchFamily="18" charset="0"/>
                  <a:ea typeface="Constantia" panose="02030602050306030303" pitchFamily="18" charset="0"/>
                  <a:cs typeface="Constantia" panose="02030602050306030303" pitchFamily="18" charset="0"/>
                </a:rPr>
                <a:t>ОРГАНИЗАЦИОННЫЙ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984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025" y="561975"/>
            <a:ext cx="11010900" cy="1356781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Целевой </a:t>
            </a:r>
            <a:r>
              <a:rPr lang="ru-RU" sz="3200" b="1" dirty="0"/>
              <a:t>раздел.</a:t>
            </a:r>
            <a:br>
              <a:rPr lang="ru-RU" sz="3200" b="1" dirty="0"/>
            </a:br>
            <a:r>
              <a:rPr lang="ru-RU" sz="2800" b="1" dirty="0"/>
              <a:t>Планируемые результаты на этапе завершения освоения программы (к концу дошкольного возраста):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275" y="1918757"/>
            <a:ext cx="10848975" cy="43010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	у ребёнка сформированы основные психофизические и нравственно-волевые качества;</a:t>
            </a:r>
          </a:p>
          <a:p>
            <a:pPr marL="0" indent="0">
              <a:buNone/>
            </a:pPr>
            <a:r>
              <a:rPr lang="ru-RU" dirty="0"/>
              <a:t>	ребёнок владеет основными движениями и элементами спортивных игр, может контролировать свои движение и управлять ими;</a:t>
            </a:r>
          </a:p>
          <a:p>
            <a:pPr marL="0" indent="0">
              <a:buNone/>
            </a:pPr>
            <a:r>
              <a:rPr lang="ru-RU" dirty="0"/>
              <a:t>	ребёнок соблюдает элементарные правила здорового образа жизни и личной гигиены;</a:t>
            </a:r>
          </a:p>
          <a:p>
            <a:pPr marL="0" indent="0">
              <a:buNone/>
            </a:pPr>
            <a:r>
              <a:rPr lang="ru-RU" dirty="0"/>
              <a:t>	ребёнок результативно выполняет физические упражнения (общеразвивающие, основные движения, спортивные), участвует в туристских пеших прогулках, осваивает простейшие туристские навыки, ориентируется на местности;</a:t>
            </a:r>
          </a:p>
          <a:p>
            <a:pPr marL="0" indent="0">
              <a:buNone/>
            </a:pPr>
            <a:r>
              <a:rPr lang="ru-RU" dirty="0"/>
              <a:t>	ребёнок проявляет элементы творчества в двигательной деятельности;</a:t>
            </a:r>
          </a:p>
          <a:p>
            <a:pPr marL="0" indent="0">
              <a:buNone/>
            </a:pPr>
            <a:r>
              <a:rPr lang="ru-RU" dirty="0"/>
              <a:t>	ребёнок проявляет нравственно-волевые качества, самоконтроль и может осуществлять анализ своей двигательной деятельности;</a:t>
            </a:r>
          </a:p>
          <a:p>
            <a:pPr marL="0" indent="0">
              <a:buNone/>
            </a:pPr>
            <a:r>
              <a:rPr lang="ru-RU" dirty="0"/>
              <a:t>	ребёнок проявляет духовно-нравственные качества и основы патриотизма в ходе занятий физической культурой и ознакомлением с достижениями российского спорта;</a:t>
            </a:r>
          </a:p>
          <a:p>
            <a:pPr marL="0" indent="0">
              <a:buNone/>
            </a:pPr>
            <a:r>
              <a:rPr lang="ru-RU" dirty="0"/>
              <a:t>	ребёнок имеет начальные представления о правилах безопасного поведения в двигательной деятельности; о том, что такое здоровье, понимает, как поддержать, укрепить и сохранить его;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01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4824" y="640884"/>
            <a:ext cx="10934701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	</a:t>
            </a:r>
            <a:r>
              <a:rPr lang="ru-RU" sz="1600" dirty="0" smtClean="0"/>
              <a:t>ребёнок владеет навыками личной гигиены, может заботливо относиться к своему здоровью и здоровью окружающих, стремится оказать помощь и поддержку другим людям;</a:t>
            </a:r>
          </a:p>
          <a:p>
            <a:r>
              <a:rPr lang="ru-RU" sz="1600" dirty="0" smtClean="0"/>
              <a:t>	ребёнок соблюдает элементарные социальные нормы и правила поведения в различных видах деятельности, взаимоотношениях со взрослыми и сверстниками;</a:t>
            </a:r>
          </a:p>
          <a:p>
            <a:r>
              <a:rPr lang="ru-RU" sz="1600" dirty="0" smtClean="0"/>
              <a:t>	ребёнок владеет средствами общения и способами взаимодействия со взрослыми и сверстниками; способен понимать и учитывать интересы и чувства других; договариваться и дружить со сверстниками; старается разрешать возникающие конфликты конструктивными способами;</a:t>
            </a:r>
          </a:p>
          <a:p>
            <a:r>
              <a:rPr lang="ru-RU" sz="1600" dirty="0" smtClean="0"/>
              <a:t>	ребёнок способен понимать свои переживания и причины их возникновения, регулировать свое поведение и осуществлять выбор социально одобряемых действий в конкретных ситуациях, обосновывать свои ценностные ориентации;</a:t>
            </a:r>
          </a:p>
          <a:p>
            <a:r>
              <a:rPr lang="ru-RU" sz="1600" dirty="0" smtClean="0"/>
              <a:t>	ребёнок стремится сохранять позитивную самооценку;</a:t>
            </a:r>
          </a:p>
          <a:p>
            <a:r>
              <a:rPr lang="ru-RU" sz="1600" dirty="0" smtClean="0"/>
              <a:t>	ребёнок проявляет положительное отношение к миру, разным видам труда, другим людям и самому себе;</a:t>
            </a:r>
          </a:p>
          <a:p>
            <a:r>
              <a:rPr lang="ru-RU" sz="1600" dirty="0" smtClean="0"/>
              <a:t>	у ребёнка выражено стремление заниматься социально значимой деятельностью;</a:t>
            </a:r>
          </a:p>
          <a:p>
            <a:r>
              <a:rPr lang="ru-RU" sz="1600" dirty="0" smtClean="0"/>
              <a:t>	ребёнок способен откликаться на эмоции близких людей, проявлять </a:t>
            </a:r>
            <a:r>
              <a:rPr lang="ru-RU" sz="1600" dirty="0" err="1" smtClean="0"/>
              <a:t>эмпатию</a:t>
            </a:r>
            <a:r>
              <a:rPr lang="ru-RU" sz="1600" dirty="0" smtClean="0"/>
              <a:t> (сочувствие, сопереживание, содействие);</a:t>
            </a:r>
          </a:p>
          <a:p>
            <a:r>
              <a:rPr lang="ru-RU" sz="1600" dirty="0" smtClean="0"/>
              <a:t>	ребёнок способен к осуществлению социальной навигации как ориентации в социуме и соблюдению правил безопасности в реальном и цифровом взаимодействии;</a:t>
            </a:r>
          </a:p>
          <a:p>
            <a:r>
              <a:rPr lang="ru-RU" sz="1600" dirty="0" smtClean="0"/>
              <a:t>	ребёнок способен решать адекватные возрасту интеллектуальные, творческие и личностные задачи; применять накопленный опыт для осуществления различных видов детской деятельности, принимать собственные решения и проявлять инициативу;</a:t>
            </a:r>
          </a:p>
          <a:p>
            <a:r>
              <a:rPr lang="ru-RU" sz="1600" dirty="0" smtClean="0"/>
              <a:t>	ребёнок владеет речью как средством коммуникации, ведет диалог со взрослыми и сверстниками, использует формулы речевого этикета в соответствии с ситуацией общения, владеет коммуникативно-речевыми умениями;</a:t>
            </a:r>
          </a:p>
          <a:p>
            <a:r>
              <a:rPr lang="ru-RU" sz="1600" dirty="0" smtClean="0"/>
              <a:t>	ребёнок знает и осмысленно воспринимает литературные произведения различных жанров, имеет предпочтения в жанрах литературы, проявляет интерес к книгам познавательного характера, определяет характеры персонажей, мотивы их поведения, оценивает поступки литературных героев;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3340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555</Words>
  <Application>Microsoft Office PowerPoint</Application>
  <PresentationFormat>Широкоэкранный</PresentationFormat>
  <Paragraphs>132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Constantia</vt:lpstr>
      <vt:lpstr>Garamond</vt:lpstr>
      <vt:lpstr>Натуральные материалы</vt:lpstr>
      <vt:lpstr>Краткая презентация образовательной программы дошкольного образования МБДОУ «Детский сад №77 комбинированного вида» Вахитовского района г. Казани   </vt:lpstr>
      <vt:lpstr>Образовательная программа дошкольного образования ДОУ регламентируется следующими   нормативными документами:</vt:lpstr>
      <vt:lpstr>Цель Программы </vt:lpstr>
      <vt:lpstr>Задачи:</vt:lpstr>
      <vt:lpstr>Принципы и подходы к формированию Программы</vt:lpstr>
      <vt:lpstr>Образовательная программа состоит из двух частей</vt:lpstr>
      <vt:lpstr>Образовательная программа  включает три основных раздела</vt:lpstr>
      <vt:lpstr>Целевой раздел. Планируемые результаты на этапе завершения освоения программы (к концу дошкольного возраста):</vt:lpstr>
      <vt:lpstr>Презентация PowerPoint</vt:lpstr>
      <vt:lpstr>Презентация PowerPoint</vt:lpstr>
      <vt:lpstr>Презентация PowerPoint</vt:lpstr>
      <vt:lpstr> СОДЕРЖАТЕЛЬНЫЙ РАЗДЕЛ (включает  «Программу воспитания ДОУ») </vt:lpstr>
      <vt:lpstr> Образовательная область  «Социально-коммуникативное развитие»  направлена на: </vt:lpstr>
      <vt:lpstr> Образовательная область  «Познавательное развитие детей»  направлена на: </vt:lpstr>
      <vt:lpstr>Образовательная область «Речевое развитие»  включает:</vt:lpstr>
      <vt:lpstr> Образовательная область  «Художественно-эстетическое развитие»  предполагает: </vt:lpstr>
      <vt:lpstr> Образовательная область  «Физическое развитие»  предусматривает: </vt:lpstr>
      <vt:lpstr>Рабочая программа воспитания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образовательной программы дошкольного образования МБДОУ «Детский сад №77 комбинированного вида» Вахитовского района г. Казани   </dc:title>
  <dc:creator>111</dc:creator>
  <cp:lastModifiedBy>111</cp:lastModifiedBy>
  <cp:revision>21</cp:revision>
  <dcterms:created xsi:type="dcterms:W3CDTF">2025-04-11T08:00:29Z</dcterms:created>
  <dcterms:modified xsi:type="dcterms:W3CDTF">2025-04-11T08:53:40Z</dcterms:modified>
</cp:coreProperties>
</file>